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Lst>
  <p:sldIdLst>
    <p:sldId id="256" r:id="rId2"/>
    <p:sldId id="266" r:id="rId3"/>
    <p:sldId id="267" r:id="rId4"/>
    <p:sldId id="268" r:id="rId5"/>
    <p:sldId id="269"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r>
              <a:rPr lang="ar-IQ" dirty="0" smtClean="0"/>
              <a:t>المحاضرة الأولى  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a:t>
            </a:r>
            <a:r>
              <a:rPr lang="ar-IQ" dirty="0" smtClean="0"/>
              <a:t>الثانية</a:t>
            </a:r>
            <a:endParaRPr lang="ar-SA" dirty="0"/>
          </a:p>
        </p:txBody>
      </p:sp>
    </p:spTree>
    <p:extLst>
      <p:ext uri="{BB962C8B-B14F-4D97-AF65-F5344CB8AC3E}">
        <p14:creationId xmlns:p14="http://schemas.microsoft.com/office/powerpoint/2010/main" xmlns="" val="24324725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304800"/>
            <a:ext cx="8077200" cy="6553200"/>
          </a:xfrm>
        </p:spPr>
        <p:txBody>
          <a:bodyPr>
            <a:noAutofit/>
          </a:bodyPr>
          <a:lstStyle/>
          <a:p>
            <a:r>
              <a:rPr lang="ar-IQ" sz="2400" b="1" dirty="0">
                <a:cs typeface="DecoType Naskh" panose="02010400000000000000" pitchFamily="2" charset="-78"/>
              </a:rPr>
              <a:t>3-الاختبارات الحركية:</a:t>
            </a:r>
            <a:endParaRPr lang="en-US" sz="2400" dirty="0">
              <a:cs typeface="DecoType Naskh" panose="02010400000000000000" pitchFamily="2" charset="-78"/>
            </a:endParaRPr>
          </a:p>
          <a:p>
            <a:r>
              <a:rPr lang="ar-IQ" sz="2400" dirty="0">
                <a:cs typeface="DecoType Naskh" panose="02010400000000000000" pitchFamily="2" charset="-78"/>
              </a:rPr>
              <a:t>وهي نمط من الاختبارات والتي تتطلب الاستجابة الحركية وتسمى أحيانا الاختبارات الأدائية لكونها تتطلب الأداء البدني في معالجة الأشياء او القيام بإعمال كبيرة تمثل بعض اوجه النشاط الحركي فب التربية البدنية وفي هذا التنوع من الاختبارات تكون الاستجابة على العكس تماما من الاختبارات اللفظية اذ يتطلب الاختبار الأدائي الحركة بينما الاختبار اللغوي يتطلب اللغة .</a:t>
            </a:r>
            <a:endParaRPr lang="en-US" sz="2400" dirty="0">
              <a:cs typeface="DecoType Naskh" panose="02010400000000000000" pitchFamily="2" charset="-78"/>
            </a:endParaRPr>
          </a:p>
          <a:p>
            <a:r>
              <a:rPr lang="ar-IQ" sz="2400" b="1" u="sng" dirty="0">
                <a:cs typeface="DecoType Naskh" panose="02010400000000000000" pitchFamily="2" charset="-78"/>
              </a:rPr>
              <a:t>أنواع أخرى للاختبارات:</a:t>
            </a:r>
            <a:endParaRPr lang="en-US" sz="2400" dirty="0">
              <a:cs typeface="DecoType Naskh" panose="02010400000000000000" pitchFamily="2" charset="-78"/>
            </a:endParaRPr>
          </a:p>
          <a:p>
            <a:r>
              <a:rPr lang="en-US" sz="2400" dirty="0">
                <a:cs typeface="DecoType Naskh" panose="02010400000000000000" pitchFamily="2" charset="-78"/>
              </a:rPr>
              <a:t>- </a:t>
            </a:r>
            <a:r>
              <a:rPr lang="ar-SA" sz="2400" dirty="0">
                <a:cs typeface="DecoType Naskh" panose="02010400000000000000" pitchFamily="2" charset="-78"/>
              </a:rPr>
              <a:t>الاختبارات الشفهية واختبارات المقال والاختبارات الموضوعية </a:t>
            </a:r>
            <a:endParaRPr lang="en-US" sz="2400" dirty="0">
              <a:cs typeface="DecoType Naskh" panose="02010400000000000000" pitchFamily="2" charset="-78"/>
            </a:endParaRPr>
          </a:p>
          <a:p>
            <a:r>
              <a:rPr lang="ar-SA" sz="2400" b="1" u="sng" dirty="0">
                <a:cs typeface="DecoType Naskh" panose="02010400000000000000" pitchFamily="2" charset="-78"/>
              </a:rPr>
              <a:t>أولاً:- الاختبارات الشفهية</a:t>
            </a:r>
            <a:r>
              <a:rPr lang="ar-SA" sz="2400" dirty="0">
                <a:cs typeface="DecoType Naskh" panose="02010400000000000000" pitchFamily="2" charset="-78"/>
              </a:rPr>
              <a:t> :</a:t>
            </a:r>
            <a:endParaRPr lang="en-US" sz="2400" dirty="0">
              <a:cs typeface="DecoType Naskh" panose="02010400000000000000" pitchFamily="2" charset="-78"/>
            </a:endParaRPr>
          </a:p>
          <a:p>
            <a:r>
              <a:rPr lang="ar-IQ" sz="2400" dirty="0">
                <a:cs typeface="DecoType Naskh" panose="02010400000000000000" pitchFamily="2" charset="-78"/>
              </a:rPr>
              <a:t>مع أنها تستخدم منذ زمن مبكر في قياس التحصيل ألا أساساً كوسائل الاختبار المعارف والفهم للطلبة في مراحل التعليم المتقدمة ( الدراسات العليا ) علماً أنها لا تستخدم وحدها بل تربط بالاختبارات الكتابية مع مراعاة ما يلي </a:t>
            </a:r>
            <a:endParaRPr lang="en-US" sz="2400" dirty="0">
              <a:cs typeface="DecoType Naskh" panose="02010400000000000000" pitchFamily="2" charset="-78"/>
            </a:endParaRPr>
          </a:p>
          <a:p>
            <a:r>
              <a:rPr lang="en-US" sz="2400" dirty="0">
                <a:cs typeface="DecoType Naskh" panose="02010400000000000000" pitchFamily="2" charset="-78"/>
              </a:rPr>
              <a:t> -1 </a:t>
            </a:r>
            <a:r>
              <a:rPr lang="ar-SA" sz="2400" dirty="0">
                <a:cs typeface="DecoType Naskh" panose="02010400000000000000" pitchFamily="2" charset="-78"/>
              </a:rPr>
              <a:t>أن تكون أسئلتها واضحة ومناسبة للطلبة </a:t>
            </a:r>
            <a:endParaRPr lang="en-US" sz="2400" dirty="0">
              <a:cs typeface="DecoType Naskh" panose="02010400000000000000" pitchFamily="2" charset="-78"/>
            </a:endParaRPr>
          </a:p>
          <a:p>
            <a:r>
              <a:rPr lang="en-US" sz="2400" dirty="0">
                <a:cs typeface="DecoType Naskh" panose="02010400000000000000" pitchFamily="2" charset="-78"/>
              </a:rPr>
              <a:t> -2 </a:t>
            </a:r>
            <a:r>
              <a:rPr lang="ar-SA" sz="2400" dirty="0">
                <a:cs typeface="DecoType Naskh" panose="02010400000000000000" pitchFamily="2" charset="-78"/>
              </a:rPr>
              <a:t>أن تكون أسئلتها متمشية مع طبيعة المادة الدراسية ومثيرة للتفكير</a:t>
            </a:r>
            <a:endParaRPr lang="en-US" sz="2400" dirty="0">
              <a:cs typeface="DecoType Naskh" panose="02010400000000000000" pitchFamily="2" charset="-78"/>
            </a:endParaRPr>
          </a:p>
          <a:p>
            <a:r>
              <a:rPr lang="en-US" sz="2400" dirty="0">
                <a:cs typeface="DecoType Naskh" panose="02010400000000000000" pitchFamily="2" charset="-78"/>
              </a:rPr>
              <a:t> -3 </a:t>
            </a:r>
            <a:r>
              <a:rPr lang="ar-SA" sz="2400" dirty="0">
                <a:cs typeface="DecoType Naskh" panose="02010400000000000000" pitchFamily="2" charset="-78"/>
              </a:rPr>
              <a:t>أن تجري هذه الامتحانات بدقة كاملة وفي وقت مناسب</a:t>
            </a:r>
            <a:r>
              <a:rPr lang="en-US" sz="2400" dirty="0">
                <a:cs typeface="DecoType Naskh" panose="02010400000000000000" pitchFamily="2" charset="-78"/>
              </a:rPr>
              <a:t> .</a:t>
            </a:r>
          </a:p>
          <a:p>
            <a:endParaRPr lang="ar-SA" sz="2400" dirty="0">
              <a:cs typeface="DecoType Naskh" panose="02010400000000000000" pitchFamily="2" charset="-78"/>
            </a:endParaRPr>
          </a:p>
        </p:txBody>
      </p:sp>
    </p:spTree>
    <p:extLst>
      <p:ext uri="{BB962C8B-B14F-4D97-AF65-F5344CB8AC3E}">
        <p14:creationId xmlns:p14="http://schemas.microsoft.com/office/powerpoint/2010/main" xmlns="" val="1328275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457200"/>
            <a:ext cx="7239000" cy="5715000"/>
          </a:xfrm>
        </p:spPr>
        <p:txBody>
          <a:bodyPr>
            <a:normAutofit fontScale="85000" lnSpcReduction="20000"/>
          </a:bodyPr>
          <a:lstStyle/>
          <a:p>
            <a:r>
              <a:rPr lang="ar-SA" dirty="0">
                <a:cs typeface="DecoType Naskh" panose="02010400000000000000" pitchFamily="2" charset="-78"/>
              </a:rPr>
              <a:t>الاختبـــــــار </a:t>
            </a:r>
          </a:p>
          <a:p>
            <a:r>
              <a:rPr lang="ar-SA" dirty="0">
                <a:cs typeface="DecoType Naskh" panose="02010400000000000000" pitchFamily="2" charset="-78"/>
              </a:rPr>
              <a:t>الاختبار : عملية تقيس جانباً واحداً من جوانب الفرد أي تقيس مدى كفاية الفرد في إحدى النواحي ويعرف بأنه </a:t>
            </a:r>
          </a:p>
          <a:p>
            <a:r>
              <a:rPr lang="ar-SA" dirty="0">
                <a:cs typeface="DecoType Naskh" panose="02010400000000000000" pitchFamily="2" charset="-78"/>
              </a:rPr>
              <a:t>*إجراء منظم لقياس سمة ما من خلال عينة من السلوك.</a:t>
            </a:r>
          </a:p>
          <a:p>
            <a:r>
              <a:rPr lang="ar-SA" dirty="0">
                <a:cs typeface="DecoType Naskh" panose="02010400000000000000" pitchFamily="2" charset="-78"/>
              </a:rPr>
              <a:t>* الاختبار :مجموعة من المثيرات تعد لتقيس قدرات أو صفات أو سلوكًا ما بطريقة كمية، فهي من وسائل القياس التي </a:t>
            </a:r>
          </a:p>
          <a:p>
            <a:r>
              <a:rPr lang="ar-SA" dirty="0">
                <a:cs typeface="DecoType Naskh" panose="02010400000000000000" pitchFamily="2" charset="-78"/>
              </a:rPr>
              <a:t>يستخدمها الباحث للكشف عن الفروق بين الأفراد والجماعات. </a:t>
            </a:r>
          </a:p>
          <a:p>
            <a:r>
              <a:rPr lang="ar-SA" dirty="0" smtClean="0">
                <a:cs typeface="DecoType Naskh" panose="02010400000000000000" pitchFamily="2" charset="-78"/>
              </a:rPr>
              <a:t>* الاختبار: هو طريقة منظمة لمقارنة سلوك شخصين أو أكثر .</a:t>
            </a:r>
          </a:p>
          <a:p>
            <a:r>
              <a:rPr lang="ar-SA" dirty="0" smtClean="0">
                <a:cs typeface="DecoType Naskh" panose="02010400000000000000" pitchFamily="2" charset="-78"/>
              </a:rPr>
              <a:t>* الاختبار :هو ملاحظة استجابات الفرد في موقف يتضمن منبهات منظمة تنظيما مقصودا وذات صفات محددة ومقدمة للفرد بطريقة خاصة تمكن الباحث من تسجيل وقياس هذه الإجابات تسجيلا دقيقا </a:t>
            </a:r>
          </a:p>
          <a:p>
            <a:r>
              <a:rPr lang="ar-SA" dirty="0" smtClean="0">
                <a:cs typeface="DecoType Naskh" panose="02010400000000000000" pitchFamily="2" charset="-78"/>
              </a:rPr>
              <a:t>* الاختبار: هو مجموعة من الأسئلة أو المشكلات أو التمرينات تعطى للفرد بهدف التعرف على معارفه أو قدراته أو استعداداته أو كفاءته. </a:t>
            </a:r>
          </a:p>
          <a:p>
            <a:r>
              <a:rPr lang="ar-SA" dirty="0" smtClean="0">
                <a:cs typeface="DecoType Naskh" panose="02010400000000000000" pitchFamily="2" charset="-78"/>
              </a:rPr>
              <a:t>تتوقف قيمة الاختبار على مدى ارتباطه الحقيقي بين أداء المختبر له وبين أدائه في المواقف الأخرى المماثلة من حياته الواقعية .</a:t>
            </a:r>
          </a:p>
          <a:p>
            <a:endParaRPr lang="ar-SA" dirty="0"/>
          </a:p>
        </p:txBody>
      </p:sp>
    </p:spTree>
    <p:extLst>
      <p:ext uri="{BB962C8B-B14F-4D97-AF65-F5344CB8AC3E}">
        <p14:creationId xmlns:p14="http://schemas.microsoft.com/office/powerpoint/2010/main" xmlns="" val="4286073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0" y="381000"/>
            <a:ext cx="8153400" cy="6172200"/>
          </a:xfrm>
        </p:spPr>
        <p:txBody>
          <a:bodyPr>
            <a:noAutofit/>
          </a:bodyPr>
          <a:lstStyle/>
          <a:p>
            <a:r>
              <a:rPr lang="ar-SA" dirty="0">
                <a:cs typeface="DecoType Naskh" panose="02010400000000000000" pitchFamily="2" charset="-78"/>
              </a:rPr>
              <a:t>أنواع الاختبارات</a:t>
            </a:r>
            <a:r>
              <a:rPr lang="ar-IQ" dirty="0">
                <a:cs typeface="DecoType Naskh" panose="02010400000000000000" pitchFamily="2" charset="-78"/>
              </a:rPr>
              <a:t> : </a:t>
            </a:r>
            <a:r>
              <a:rPr lang="ar-SA" dirty="0">
                <a:cs typeface="DecoType Naskh" panose="02010400000000000000" pitchFamily="2" charset="-78"/>
              </a:rPr>
              <a:t>هناك عدة أنواع للاختبارات منها:</a:t>
            </a:r>
            <a:endParaRPr lang="en-US" dirty="0">
              <a:cs typeface="DecoType Naskh" panose="02010400000000000000" pitchFamily="2" charset="-78"/>
            </a:endParaRPr>
          </a:p>
          <a:p>
            <a:r>
              <a:rPr lang="ar-SA" dirty="0">
                <a:cs typeface="DecoType Naskh" panose="02010400000000000000" pitchFamily="2" charset="-78"/>
              </a:rPr>
              <a:t>1. اختبارات الأداء الأقصى : تستخدم لتحديد أقصى أداء لقدرة المختبر (مثل التحصيل، الاستعداد وغيرها) </a:t>
            </a:r>
            <a:endParaRPr lang="en-US" dirty="0">
              <a:cs typeface="DecoType Naskh" panose="02010400000000000000" pitchFamily="2" charset="-78"/>
            </a:endParaRPr>
          </a:p>
          <a:p>
            <a:r>
              <a:rPr lang="ar-SA" dirty="0">
                <a:cs typeface="DecoType Naskh" panose="02010400000000000000" pitchFamily="2" charset="-78"/>
              </a:rPr>
              <a:t>2. اختبارات الأداء المميز : تستخدم لقياس ما يحتمل أن يفعله المختبر في موقف معين أو في نوع معين من المواقف (مثل المهارة، سمات الشخصية وغيرها). </a:t>
            </a:r>
            <a:endParaRPr lang="en-US" dirty="0">
              <a:cs typeface="DecoType Naskh" panose="02010400000000000000" pitchFamily="2" charset="-78"/>
            </a:endParaRPr>
          </a:p>
          <a:p>
            <a:r>
              <a:rPr lang="ar-SA" dirty="0">
                <a:cs typeface="DecoType Naskh" panose="02010400000000000000" pitchFamily="2" charset="-78"/>
              </a:rPr>
              <a:t>3. اختبارات موضوعية : تعتمد على المعايير والمستويات </a:t>
            </a:r>
            <a:r>
              <a:rPr lang="ar-SA" dirty="0" err="1">
                <a:cs typeface="DecoType Naskh" panose="02010400000000000000" pitchFamily="2" charset="-78"/>
              </a:rPr>
              <a:t>والمحكات</a:t>
            </a:r>
            <a:r>
              <a:rPr lang="ar-SA" dirty="0">
                <a:cs typeface="DecoType Naskh" panose="02010400000000000000" pitchFamily="2" charset="-78"/>
              </a:rPr>
              <a:t> بحيث يمكن عن طريقها إصدار أحكام موضوعية .</a:t>
            </a:r>
            <a:endParaRPr lang="en-US" dirty="0">
              <a:cs typeface="DecoType Naskh" panose="02010400000000000000" pitchFamily="2" charset="-78"/>
            </a:endParaRPr>
          </a:p>
          <a:p>
            <a:r>
              <a:rPr lang="ar-SA" dirty="0">
                <a:cs typeface="DecoType Naskh" panose="02010400000000000000" pitchFamily="2" charset="-78"/>
              </a:rPr>
              <a:t>4. اختبارات اعتبارية أو غير موضوعية : تعتمد على التقرير الذاتي أو الاعتباري في تقويم الأداء </a:t>
            </a:r>
            <a:endParaRPr lang="en-US" dirty="0">
              <a:cs typeface="DecoType Naskh" panose="02010400000000000000" pitchFamily="2" charset="-78"/>
            </a:endParaRPr>
          </a:p>
          <a:p>
            <a:r>
              <a:rPr lang="ar-SA" dirty="0">
                <a:cs typeface="DecoType Naskh" panose="02010400000000000000" pitchFamily="2" charset="-78"/>
              </a:rPr>
              <a:t>5. اختبارات فردية وجماعية . </a:t>
            </a:r>
            <a:endParaRPr lang="en-US" dirty="0">
              <a:cs typeface="DecoType Naskh" panose="02010400000000000000" pitchFamily="2" charset="-78"/>
            </a:endParaRPr>
          </a:p>
          <a:p>
            <a:r>
              <a:rPr lang="ar-SA" dirty="0">
                <a:cs typeface="DecoType Naskh" panose="02010400000000000000" pitchFamily="2" charset="-78"/>
              </a:rPr>
              <a:t>6. اختبارات الشفهية والمقال. </a:t>
            </a:r>
            <a:endParaRPr lang="en-US" dirty="0">
              <a:cs typeface="DecoType Naskh" panose="02010400000000000000" pitchFamily="2" charset="-78"/>
            </a:endParaRPr>
          </a:p>
          <a:p>
            <a:r>
              <a:rPr lang="ar-SA" dirty="0">
                <a:cs typeface="DecoType Naskh" panose="02010400000000000000" pitchFamily="2" charset="-78"/>
              </a:rPr>
              <a:t>7. اختبارات الورقة والقلم ( الاختيار من متعدد ، الصواب والخطأ ) . اختبارات الأداء .</a:t>
            </a:r>
            <a:endParaRPr lang="en-US" dirty="0">
              <a:cs typeface="DecoType Naskh" panose="02010400000000000000" pitchFamily="2" charset="-78"/>
            </a:endParaRPr>
          </a:p>
          <a:p>
            <a:r>
              <a:rPr lang="ar-SA" dirty="0">
                <a:cs typeface="DecoType Naskh" panose="02010400000000000000" pitchFamily="2" charset="-78"/>
              </a:rPr>
              <a:t>8. اختبارات معيارية المرجع واختبارات محكية المرجع </a:t>
            </a:r>
          </a:p>
        </p:txBody>
      </p:sp>
    </p:spTree>
    <p:extLst>
      <p:ext uri="{BB962C8B-B14F-4D97-AF65-F5344CB8AC3E}">
        <p14:creationId xmlns:p14="http://schemas.microsoft.com/office/powerpoint/2010/main" xmlns="" val="1774868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457200"/>
            <a:ext cx="7696200" cy="6019800"/>
          </a:xfrm>
        </p:spPr>
        <p:txBody>
          <a:bodyPr>
            <a:normAutofit lnSpcReduction="10000"/>
          </a:bodyPr>
          <a:lstStyle/>
          <a:p>
            <a:r>
              <a:rPr lang="ar-SA" sz="2600" dirty="0">
                <a:cs typeface="DecoType Naskh" panose="02010400000000000000" pitchFamily="2" charset="-78"/>
              </a:rPr>
              <a:t>هناك نوعين من الاختبارات يمكن استخدامها في التربية الرياضية :  </a:t>
            </a:r>
            <a:endParaRPr lang="en-US" sz="2600" dirty="0">
              <a:cs typeface="DecoType Naskh" panose="02010400000000000000" pitchFamily="2" charset="-78"/>
            </a:endParaRPr>
          </a:p>
          <a:p>
            <a:r>
              <a:rPr lang="ar-SA" sz="2600" dirty="0">
                <a:cs typeface="DecoType Naskh" panose="02010400000000000000" pitchFamily="2" charset="-78"/>
              </a:rPr>
              <a:t>1. اختبارات مقننة : يضعها خبراء القياس وهي اختبارات تتوافر فيها تعليمات محددة للأداء ، توقيت محدد ، شروط علمية ، طبقت على مجموعة معيارية لتفسير النتائج في ضوء هذه المعايير. </a:t>
            </a:r>
            <a:endParaRPr lang="en-US" sz="2600" dirty="0">
              <a:cs typeface="DecoType Naskh" panose="02010400000000000000" pitchFamily="2" charset="-78"/>
            </a:endParaRPr>
          </a:p>
          <a:p>
            <a:r>
              <a:rPr lang="ar-SA" sz="2600" dirty="0">
                <a:cs typeface="DecoType Naskh" panose="02010400000000000000" pitchFamily="2" charset="-78"/>
              </a:rPr>
              <a:t>2. اختبارات يضعها الباحث أو المدرب: يحتاج العاملون في المجال الرياضي لاختبارات جديدة تستخدم في قياس الصفات والمهارات في الحالات آلاتية: </a:t>
            </a:r>
            <a:endParaRPr lang="en-US" sz="2600" dirty="0">
              <a:cs typeface="DecoType Naskh" panose="02010400000000000000" pitchFamily="2" charset="-78"/>
            </a:endParaRPr>
          </a:p>
          <a:p>
            <a:r>
              <a:rPr lang="ar-SA" sz="2600" dirty="0">
                <a:cs typeface="DecoType Naskh" panose="02010400000000000000" pitchFamily="2" charset="-78"/>
              </a:rPr>
              <a:t>- عندما تكون الاختبارات الموجودة في المصادر غير مناسبة من حيث الوقت المستغرق للتنفيذ ، المكان ، عدم توفر الأجهزة والأدوات وغيرها. </a:t>
            </a:r>
            <a:endParaRPr lang="en-US" sz="2600" dirty="0">
              <a:cs typeface="DecoType Naskh" panose="02010400000000000000" pitchFamily="2" charset="-78"/>
            </a:endParaRPr>
          </a:p>
          <a:p>
            <a:r>
              <a:rPr lang="ar-SA" sz="2600" dirty="0">
                <a:cs typeface="DecoType Naskh" panose="02010400000000000000" pitchFamily="2" charset="-78"/>
              </a:rPr>
              <a:t>- في الحالات التي لا تذكر المصادر بيانات كافية عن الاختبار مثل الغرض منه، طريقة الأداء، تعليمات الاختبار، طرق حساب الدرجة، الناشر وتاريخ النشر، الأدوات اللازمة، المستوى، الجنس وغيرها. </a:t>
            </a:r>
            <a:endParaRPr lang="en-US" sz="2600" dirty="0">
              <a:cs typeface="DecoType Naskh" panose="02010400000000000000" pitchFamily="2" charset="-78"/>
            </a:endParaRPr>
          </a:p>
          <a:p>
            <a:r>
              <a:rPr lang="ar-SA" sz="2600" dirty="0">
                <a:cs typeface="DecoType Naskh" panose="02010400000000000000" pitchFamily="2" charset="-78"/>
              </a:rPr>
              <a:t>- عندما يفقد الاختبار إلى ما يشير إحصائيا لصدقه وثباته وأنواع </a:t>
            </a:r>
            <a:r>
              <a:rPr lang="ar-SA" sz="2600" dirty="0" err="1">
                <a:cs typeface="DecoType Naskh" panose="02010400000000000000" pitchFamily="2" charset="-78"/>
              </a:rPr>
              <a:t>المحكات</a:t>
            </a:r>
            <a:r>
              <a:rPr lang="ar-SA" sz="2600" dirty="0">
                <a:cs typeface="DecoType Naskh" panose="02010400000000000000" pitchFamily="2" charset="-78"/>
              </a:rPr>
              <a:t> المستخدمة في حساب الصدق وغيرها . </a:t>
            </a:r>
            <a:endParaRPr lang="en-US" sz="2600" dirty="0">
              <a:cs typeface="DecoType Naskh" panose="02010400000000000000" pitchFamily="2" charset="-78"/>
            </a:endParaRPr>
          </a:p>
          <a:p>
            <a:r>
              <a:rPr lang="ar-SA" sz="2600" dirty="0">
                <a:cs typeface="DecoType Naskh" panose="02010400000000000000" pitchFamily="2" charset="-78"/>
              </a:rPr>
              <a:t>- التعديلات التي قد تطرأ على قوانين وقواعد بعض الألعاب ، التطورات التي قد تحدث بالنسبة لخطط اللعب وأساليب التدريس . </a:t>
            </a:r>
            <a:endParaRPr lang="en-US" sz="2600" dirty="0">
              <a:cs typeface="DecoType Naskh" panose="02010400000000000000" pitchFamily="2" charset="-78"/>
            </a:endParaRPr>
          </a:p>
          <a:p>
            <a:endParaRPr lang="ar-SA" dirty="0">
              <a:cs typeface="DecoType Naskh" panose="02010400000000000000" pitchFamily="2" charset="-78"/>
            </a:endParaRPr>
          </a:p>
        </p:txBody>
      </p:sp>
    </p:spTree>
    <p:extLst>
      <p:ext uri="{BB962C8B-B14F-4D97-AF65-F5344CB8AC3E}">
        <p14:creationId xmlns:p14="http://schemas.microsoft.com/office/powerpoint/2010/main" xmlns="" val="3615188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457200"/>
            <a:ext cx="8153400" cy="5943600"/>
          </a:xfrm>
        </p:spPr>
        <p:txBody>
          <a:bodyPr>
            <a:noAutofit/>
          </a:bodyPr>
          <a:lstStyle/>
          <a:p>
            <a:pPr marL="228600" lvl="2"/>
            <a:r>
              <a:rPr lang="ar-SA" sz="2200" dirty="0">
                <a:cs typeface="DecoType Naskh" panose="02010400000000000000" pitchFamily="2" charset="-78"/>
              </a:rPr>
              <a:t>وهناك تقسيم للاختبارات وحسب الاتي :</a:t>
            </a:r>
            <a:endParaRPr lang="en-US" sz="2200" dirty="0">
              <a:cs typeface="DecoType Naskh" panose="02010400000000000000" pitchFamily="2" charset="-78"/>
            </a:endParaRPr>
          </a:p>
          <a:p>
            <a:r>
              <a:rPr lang="ar-IQ" dirty="0">
                <a:cs typeface="DecoType Naskh" panose="02010400000000000000" pitchFamily="2" charset="-78"/>
              </a:rPr>
              <a:t>أولا: </a:t>
            </a:r>
            <a:r>
              <a:rPr lang="ar-SA" dirty="0">
                <a:cs typeface="DecoType Naskh" panose="02010400000000000000" pitchFamily="2" charset="-78"/>
              </a:rPr>
              <a:t>وفقا لميدان القياس</a:t>
            </a:r>
            <a:r>
              <a:rPr lang="en-US" dirty="0">
                <a:cs typeface="DecoType Naskh" panose="02010400000000000000" pitchFamily="2" charset="-78"/>
              </a:rPr>
              <a:t>:</a:t>
            </a:r>
          </a:p>
          <a:p>
            <a:r>
              <a:rPr lang="ar-SA" dirty="0">
                <a:cs typeface="DecoType Naskh" panose="02010400000000000000" pitchFamily="2" charset="-78"/>
              </a:rPr>
              <a:t>1- اختبارات (التحصيل) : والتي تهدف إلى قياس خبرات الفرد السابقة</a:t>
            </a:r>
            <a:r>
              <a:rPr lang="en-US" dirty="0">
                <a:cs typeface="DecoType Naskh" panose="02010400000000000000" pitchFamily="2" charset="-78"/>
              </a:rPr>
              <a:t> .</a:t>
            </a:r>
            <a:r>
              <a:rPr lang="ar-SA" dirty="0">
                <a:cs typeface="DecoType Naskh" panose="02010400000000000000" pitchFamily="2" charset="-78"/>
              </a:rPr>
              <a:t>مثل الامتحانات الوزارية وغيرها.</a:t>
            </a:r>
            <a:endParaRPr lang="en-US" dirty="0">
              <a:cs typeface="DecoType Naskh" panose="02010400000000000000" pitchFamily="2" charset="-78"/>
            </a:endParaRPr>
          </a:p>
          <a:p>
            <a:r>
              <a:rPr lang="ar-SA" dirty="0">
                <a:cs typeface="DecoType Naskh" panose="02010400000000000000" pitchFamily="2" charset="-78"/>
              </a:rPr>
              <a:t>2-اختبارات القدرات: التي تهدف إلى قياس القدرات العامة والطائفية مثال ذلك قدرات عقلية من معارف ومعلومات أو قدرات بدنية كاللياقة البدنية والمهارات بالألعاب الرياضية المختلفة</a:t>
            </a:r>
            <a:r>
              <a:rPr lang="en-US" dirty="0">
                <a:cs typeface="DecoType Naskh" panose="02010400000000000000" pitchFamily="2" charset="-78"/>
              </a:rPr>
              <a:t>.</a:t>
            </a:r>
          </a:p>
          <a:p>
            <a:r>
              <a:rPr lang="ar-SA" dirty="0">
                <a:cs typeface="DecoType Naskh" panose="02010400000000000000" pitchFamily="2" charset="-78"/>
              </a:rPr>
              <a:t>3- اختبارات الاستعدادات: التي تهدف إلى التنبؤ بما يمكن أن يقوم به الفرد مستقبلاً</a:t>
            </a:r>
            <a:r>
              <a:rPr lang="en-US" dirty="0">
                <a:cs typeface="DecoType Naskh" panose="02010400000000000000" pitchFamily="2" charset="-78"/>
              </a:rPr>
              <a:t>. </a:t>
            </a:r>
            <a:r>
              <a:rPr lang="ar-SA" dirty="0">
                <a:cs typeface="DecoType Naskh" panose="02010400000000000000" pitchFamily="2" charset="-78"/>
              </a:rPr>
              <a:t> مثل اختبار القبول بكلية التربية الرياضية.</a:t>
            </a:r>
            <a:endParaRPr lang="en-US" dirty="0">
              <a:cs typeface="DecoType Naskh" panose="02010400000000000000" pitchFamily="2" charset="-78"/>
            </a:endParaRPr>
          </a:p>
          <a:p>
            <a:r>
              <a:rPr lang="ar-SA" dirty="0">
                <a:cs typeface="DecoType Naskh" panose="02010400000000000000" pitchFamily="2" charset="-78"/>
              </a:rPr>
              <a:t>4- الاختبارات </a:t>
            </a:r>
            <a:r>
              <a:rPr lang="ar-SA" dirty="0" err="1">
                <a:cs typeface="DecoType Naskh" panose="02010400000000000000" pitchFamily="2" charset="-78"/>
              </a:rPr>
              <a:t>الاسقاطية</a:t>
            </a:r>
            <a:r>
              <a:rPr lang="ar-SA" dirty="0">
                <a:cs typeface="DecoType Naskh" panose="02010400000000000000" pitchFamily="2" charset="-78"/>
              </a:rPr>
              <a:t>: وتهدف إلى الكشف عن النواحي المزاجية ومدى تكيف الفرد في المجتمع.</a:t>
            </a:r>
            <a:r>
              <a:rPr lang="en-US" dirty="0">
                <a:cs typeface="DecoType Naskh" panose="02010400000000000000" pitchFamily="2" charset="-78"/>
              </a:rPr>
              <a:t/>
            </a:r>
            <a:br>
              <a:rPr lang="en-US" dirty="0">
                <a:cs typeface="DecoType Naskh" panose="02010400000000000000" pitchFamily="2" charset="-78"/>
              </a:rPr>
            </a:br>
            <a:r>
              <a:rPr lang="ar-SA" dirty="0">
                <a:cs typeface="DecoType Naskh" panose="02010400000000000000" pitchFamily="2" charset="-78"/>
              </a:rPr>
              <a:t>ثانيا: وفقا للمختبر</a:t>
            </a:r>
            <a:r>
              <a:rPr lang="en-US" dirty="0">
                <a:cs typeface="DecoType Naskh" panose="02010400000000000000" pitchFamily="2" charset="-78"/>
              </a:rPr>
              <a:t> :</a:t>
            </a:r>
          </a:p>
          <a:p>
            <a:r>
              <a:rPr lang="ar-SA" dirty="0">
                <a:cs typeface="DecoType Naskh" panose="02010400000000000000" pitchFamily="2" charset="-78"/>
              </a:rPr>
              <a:t>1-اختبارات فردية: وتهدف إلى القياس الفردي للمختبرين وتمتاز بالدقة بالرغم من أنها بالرغم من أنها تستغرق وقتاً طويلاً وجهداً مثل اختبارات الجمباز والسلاسل الحركية والجودو والكاراتيه والتايكوندو والركض والرمي بأنواعه والعديد من الأنشطة الفردية</a:t>
            </a:r>
            <a:r>
              <a:rPr lang="en-US" dirty="0">
                <a:cs typeface="DecoType Naskh" panose="02010400000000000000" pitchFamily="2" charset="-78"/>
              </a:rPr>
              <a:t>.</a:t>
            </a:r>
          </a:p>
          <a:p>
            <a:r>
              <a:rPr lang="en-US" dirty="0">
                <a:cs typeface="DecoType Naskh" panose="02010400000000000000" pitchFamily="2" charset="-78"/>
              </a:rPr>
              <a:t>-2 </a:t>
            </a:r>
            <a:r>
              <a:rPr lang="ar-SA" dirty="0">
                <a:cs typeface="DecoType Naskh" panose="02010400000000000000" pitchFamily="2" charset="-78"/>
              </a:rPr>
              <a:t>اختبارات جماعية: وتهدف إلى قياس مجموعة معاً في الأداء لمرة واحدة مثل السلاسل الحركية الجماعية ، الألعاب الجماعية ،اختبارات الورقة والقلم وغيرها، وهى لا تستغرق وقتاً أو جهداً كبيرا</a:t>
            </a:r>
          </a:p>
        </p:txBody>
      </p:sp>
    </p:spTree>
    <p:extLst>
      <p:ext uri="{BB962C8B-B14F-4D97-AF65-F5344CB8AC3E}">
        <p14:creationId xmlns:p14="http://schemas.microsoft.com/office/powerpoint/2010/main" xmlns="" val="27171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1000" y="685800"/>
            <a:ext cx="8153400" cy="5897880"/>
          </a:xfrm>
        </p:spPr>
        <p:txBody>
          <a:bodyPr>
            <a:normAutofit/>
          </a:bodyPr>
          <a:lstStyle/>
          <a:p>
            <a:r>
              <a:rPr lang="ar-IQ" sz="2000" b="1" u="sng" dirty="0"/>
              <a:t>ثالثا:</a:t>
            </a:r>
            <a:r>
              <a:rPr lang="ar-SA" sz="2000" b="1" u="sng" dirty="0"/>
              <a:t>وفقا لأسلوب تطبيق الاختبار:</a:t>
            </a:r>
            <a:endParaRPr lang="en-US" sz="2000" dirty="0">
              <a:cs typeface="DecoType Naskh" panose="02010400000000000000" pitchFamily="2" charset="-78"/>
            </a:endParaRPr>
          </a:p>
          <a:p>
            <a:r>
              <a:rPr lang="en-US" sz="2000" dirty="0">
                <a:cs typeface="DecoType Naskh" panose="02010400000000000000" pitchFamily="2" charset="-78"/>
              </a:rPr>
              <a:t>-1  </a:t>
            </a:r>
            <a:r>
              <a:rPr lang="ar-SA" sz="2000" dirty="0">
                <a:cs typeface="DecoType Naskh" panose="02010400000000000000" pitchFamily="2" charset="-78"/>
              </a:rPr>
              <a:t>كتابية (اختبارات الورقة والقلم): وهى تقدم </a:t>
            </a:r>
            <a:r>
              <a:rPr lang="ar-SA" sz="2000" dirty="0" err="1">
                <a:cs typeface="DecoType Naskh" panose="02010400000000000000" pitchFamily="2" charset="-78"/>
              </a:rPr>
              <a:t>فى</a:t>
            </a:r>
            <a:r>
              <a:rPr lang="ar-SA" sz="2000" dirty="0">
                <a:cs typeface="DecoType Naskh" panose="02010400000000000000" pitchFamily="2" charset="-78"/>
              </a:rPr>
              <a:t> شكل قوائم وعبارات يطلب الإجابة عليها ، ومن مميزاتها أنها تؤدى إلى تقنين مواقف الأداء بدرجة عالية، وتصلح في الاختبارات الجماعية حيث يؤديها عدد كبير من الأفراد في وقت واحد، وتصلح هذه الاختبارات للراشدين ولا تصلح للأطفال صغار السن أو فئات من المرضى المعاقين ذهنياً أو بدنيا والعدد الأكبر من الاختبارات النفسية والمعرفية هي اختبارات الورقة والقلم</a:t>
            </a:r>
            <a:r>
              <a:rPr lang="en-US" sz="2000" dirty="0">
                <a:cs typeface="DecoType Naskh" panose="02010400000000000000" pitchFamily="2" charset="-78"/>
              </a:rPr>
              <a:t>.</a:t>
            </a:r>
          </a:p>
          <a:p>
            <a:r>
              <a:rPr lang="ar-SA" sz="2000" dirty="0">
                <a:cs typeface="DecoType Naskh" panose="02010400000000000000" pitchFamily="2" charset="-78"/>
              </a:rPr>
              <a:t>2- عملية : كاختبارات الأداء وهى الاختبارات التي تتطلب استجابة غير لفظية مثل اختبارات قياس القدرات البدنية أو </a:t>
            </a:r>
            <a:r>
              <a:rPr lang="ar-SA" sz="2000" dirty="0" err="1">
                <a:cs typeface="DecoType Naskh" panose="02010400000000000000" pitchFamily="2" charset="-78"/>
              </a:rPr>
              <a:t>المهارية</a:t>
            </a:r>
            <a:r>
              <a:rPr lang="ar-SA" sz="2000" dirty="0">
                <a:cs typeface="DecoType Naskh" panose="02010400000000000000" pitchFamily="2" charset="-78"/>
              </a:rPr>
              <a:t> حيث تكون الدرجة مؤشراً عن قدرة أو استعداد المختبر في مجال تخصصه كالاختبارات العملية </a:t>
            </a:r>
            <a:r>
              <a:rPr lang="ar-SA" sz="2000" dirty="0" err="1">
                <a:cs typeface="DecoType Naskh" panose="02010400000000000000" pitchFamily="2" charset="-78"/>
              </a:rPr>
              <a:t>فى</a:t>
            </a:r>
            <a:r>
              <a:rPr lang="ar-SA" sz="2000" dirty="0">
                <a:cs typeface="DecoType Naskh" panose="02010400000000000000" pitchFamily="2" charset="-78"/>
              </a:rPr>
              <a:t> كليات التربية الرياضية والجمباز والسباحة والوثب وغيرها</a:t>
            </a:r>
            <a:r>
              <a:rPr lang="en-US" sz="2000" dirty="0">
                <a:cs typeface="DecoType Naskh" panose="02010400000000000000" pitchFamily="2" charset="-78"/>
              </a:rPr>
              <a:t>. </a:t>
            </a:r>
            <a:r>
              <a:rPr lang="ar-SA" sz="2000" dirty="0">
                <a:cs typeface="DecoType Naskh" panose="02010400000000000000" pitchFamily="2" charset="-78"/>
              </a:rPr>
              <a:t>وعادة تطبق اختبارات الأداء تطبيقاً فردياً وقد يضاف لذلك حساب زمن الأداء مثل الركض والسباحة</a:t>
            </a:r>
            <a:r>
              <a:rPr lang="en-US" sz="2000" dirty="0">
                <a:cs typeface="DecoType Naskh" panose="02010400000000000000" pitchFamily="2" charset="-78"/>
              </a:rPr>
              <a:t>.</a:t>
            </a:r>
          </a:p>
          <a:p>
            <a:r>
              <a:rPr lang="ar-SA" sz="2000" dirty="0">
                <a:cs typeface="DecoType Naskh" panose="02010400000000000000" pitchFamily="2" charset="-78"/>
              </a:rPr>
              <a:t>3- اختبارات الأجهزة العلمية: يوجد عدد كبير من الأجهزة </a:t>
            </a:r>
            <a:r>
              <a:rPr lang="ar-SA" sz="2000" dirty="0" err="1">
                <a:cs typeface="DecoType Naskh" panose="02010400000000000000" pitchFamily="2" charset="-78"/>
              </a:rPr>
              <a:t>فى</a:t>
            </a:r>
            <a:r>
              <a:rPr lang="ar-SA" sz="2000" dirty="0">
                <a:cs typeface="DecoType Naskh" panose="02010400000000000000" pitchFamily="2" charset="-78"/>
              </a:rPr>
              <a:t> مختبرات التربية الرياضية حيث تستخدم تلك الأجهزة </a:t>
            </a:r>
            <a:r>
              <a:rPr lang="ar-SA" sz="2000" dirty="0" err="1">
                <a:cs typeface="DecoType Naskh" panose="02010400000000000000" pitchFamily="2" charset="-78"/>
              </a:rPr>
              <a:t>فى</a:t>
            </a:r>
            <a:r>
              <a:rPr lang="ar-SA" sz="2000" dirty="0">
                <a:cs typeface="DecoType Naskh" panose="02010400000000000000" pitchFamily="2" charset="-78"/>
              </a:rPr>
              <a:t> قياس العديد من الوظائف الجسمية (الفسيولوجية) ومكونات الجسم، والتنشيط </a:t>
            </a:r>
            <a:r>
              <a:rPr lang="ar-SA" sz="2000" dirty="0" err="1">
                <a:cs typeface="DecoType Naskh" panose="02010400000000000000" pitchFamily="2" charset="-78"/>
              </a:rPr>
              <a:t>الكهربائى</a:t>
            </a:r>
            <a:r>
              <a:rPr lang="ar-SA" sz="2000" dirty="0">
                <a:cs typeface="DecoType Naskh" panose="02010400000000000000" pitchFamily="2" charset="-78"/>
              </a:rPr>
              <a:t> للعضلات والعديد من القدرات البدنية، وزمن رد الفعل، والتآزر </a:t>
            </a:r>
            <a:r>
              <a:rPr lang="ar-SA" sz="2000" dirty="0" err="1">
                <a:cs typeface="DecoType Naskh" panose="02010400000000000000" pitchFamily="2" charset="-78"/>
              </a:rPr>
              <a:t>الحركى</a:t>
            </a:r>
            <a:r>
              <a:rPr lang="ar-SA" sz="2000" dirty="0">
                <a:cs typeface="DecoType Naskh" panose="02010400000000000000" pitchFamily="2" charset="-78"/>
              </a:rPr>
              <a:t>، وتستخدم تلك الأجهزة في</a:t>
            </a:r>
            <a:endParaRPr lang="en-US" sz="2000" dirty="0">
              <a:cs typeface="DecoType Naskh" panose="02010400000000000000" pitchFamily="2" charset="-78"/>
            </a:endParaRPr>
          </a:p>
          <a:p>
            <a:r>
              <a:rPr lang="ar-SA" sz="2000" dirty="0">
                <a:cs typeface="DecoType Naskh" panose="02010400000000000000" pitchFamily="2" charset="-78"/>
              </a:rPr>
              <a:t> التجارب والفحص والتشخيص والبحوث العلمية ، وقد تطورت تلك الأجهزة بحيث أصبحت متناهية الدقة في القياس وتسجل عدداً من التغيرات المصاحبة أثناء القياس ويمكن بواسطتها وبجهد محدود الحصول </a:t>
            </a:r>
            <a:endParaRPr lang="en-US" sz="2000" dirty="0">
              <a:cs typeface="DecoType Naskh" panose="02010400000000000000" pitchFamily="2" charset="-78"/>
            </a:endParaRPr>
          </a:p>
          <a:p>
            <a:r>
              <a:rPr lang="ar-SA" sz="2000" dirty="0">
                <a:cs typeface="DecoType Naskh" panose="02010400000000000000" pitchFamily="2" charset="-78"/>
              </a:rPr>
              <a:t>على بيانات تتبعيه أو تقديرات تشخيصية لأدائه ونتيجة للدقة والسهولة في استخدام تلك الأجهزة انتشر استخدامها في مجال القياس والتقويم </a:t>
            </a:r>
          </a:p>
        </p:txBody>
      </p:sp>
    </p:spTree>
    <p:extLst>
      <p:ext uri="{BB962C8B-B14F-4D97-AF65-F5344CB8AC3E}">
        <p14:creationId xmlns:p14="http://schemas.microsoft.com/office/powerpoint/2010/main" xmlns="" val="1545776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669280"/>
          </a:xfrm>
        </p:spPr>
        <p:txBody>
          <a:bodyPr>
            <a:noAutofit/>
          </a:bodyPr>
          <a:lstStyle/>
          <a:p>
            <a:r>
              <a:rPr lang="ar-SA" sz="2400" b="1" u="sng" dirty="0">
                <a:cs typeface="DecoType Naskh" panose="02010400000000000000" pitchFamily="2" charset="-78"/>
              </a:rPr>
              <a:t>رابعا: وفقا للزمن</a:t>
            </a:r>
            <a:r>
              <a:rPr lang="en-US" sz="2400" b="1" u="sng" dirty="0">
                <a:cs typeface="DecoType Naskh" panose="02010400000000000000" pitchFamily="2" charset="-78"/>
              </a:rPr>
              <a:t>:</a:t>
            </a:r>
            <a:endParaRPr lang="en-US" sz="2400" dirty="0">
              <a:cs typeface="DecoType Naskh" panose="02010400000000000000" pitchFamily="2" charset="-78"/>
            </a:endParaRPr>
          </a:p>
          <a:p>
            <a:r>
              <a:rPr lang="en-US" sz="2400" dirty="0">
                <a:cs typeface="DecoType Naskh" panose="02010400000000000000" pitchFamily="2" charset="-78"/>
              </a:rPr>
              <a:t>-1  </a:t>
            </a:r>
            <a:r>
              <a:rPr lang="ar-SA" sz="2400" dirty="0">
                <a:cs typeface="DecoType Naskh" panose="02010400000000000000" pitchFamily="2" charset="-78"/>
              </a:rPr>
              <a:t>اختبارات موقوتة: وتعرف باختبارات السرعة في الأداء مثل </a:t>
            </a:r>
            <a:r>
              <a:rPr lang="ar-SA" sz="2400" dirty="0" err="1">
                <a:cs typeface="DecoType Naskh" panose="02010400000000000000" pitchFamily="2" charset="-78"/>
              </a:rPr>
              <a:t>الاركاض</a:t>
            </a:r>
            <a:r>
              <a:rPr lang="ar-SA" sz="2400" dirty="0">
                <a:cs typeface="DecoType Naskh" panose="02010400000000000000" pitchFamily="2" charset="-78"/>
              </a:rPr>
              <a:t> والدراجات والماراثون والسباحة أو الاختبارات </a:t>
            </a:r>
            <a:r>
              <a:rPr lang="ar-SA" sz="2400" dirty="0" err="1">
                <a:cs typeface="DecoType Naskh" panose="02010400000000000000" pitchFamily="2" charset="-78"/>
              </a:rPr>
              <a:t>التى</a:t>
            </a:r>
            <a:r>
              <a:rPr lang="ar-SA" sz="2400" dirty="0">
                <a:cs typeface="DecoType Naskh" panose="02010400000000000000" pitchFamily="2" charset="-78"/>
              </a:rPr>
              <a:t> يحدد لها زمناً مناسباً للإجابة عليها</a:t>
            </a:r>
            <a:r>
              <a:rPr lang="en-US" sz="2400" dirty="0">
                <a:cs typeface="DecoType Naskh" panose="02010400000000000000" pitchFamily="2" charset="-78"/>
              </a:rPr>
              <a:t>.</a:t>
            </a:r>
          </a:p>
          <a:p>
            <a:r>
              <a:rPr lang="ar-SA" sz="2400" dirty="0">
                <a:cs typeface="DecoType Naskh" panose="02010400000000000000" pitchFamily="2" charset="-78"/>
              </a:rPr>
              <a:t> </a:t>
            </a:r>
            <a:r>
              <a:rPr lang="en-US" sz="2400" dirty="0">
                <a:cs typeface="DecoType Naskh" panose="02010400000000000000" pitchFamily="2" charset="-78"/>
              </a:rPr>
              <a:t>- 2</a:t>
            </a:r>
            <a:r>
              <a:rPr lang="ar-SA" sz="2400" dirty="0">
                <a:cs typeface="DecoType Naskh" panose="02010400000000000000" pitchFamily="2" charset="-78"/>
              </a:rPr>
              <a:t>اختبارات غير موقوتة: وهى تهدف إلى تقدير مستويات القدرة مثل رفع الأثقال والرمي بأنواعه ، أما في اختبارات الورقة والقلم فهي التي ترتب مفرداتها بالنسبة لتدرج صعوبتها</a:t>
            </a:r>
            <a:r>
              <a:rPr lang="en-US" sz="2400" dirty="0">
                <a:cs typeface="DecoType Naskh" panose="02010400000000000000" pitchFamily="2" charset="-78"/>
              </a:rPr>
              <a:t>.</a:t>
            </a:r>
          </a:p>
          <a:p>
            <a:r>
              <a:rPr lang="ar-SA" sz="2400" b="1" u="sng" dirty="0">
                <a:cs typeface="DecoType Naskh" panose="02010400000000000000" pitchFamily="2" charset="-78"/>
              </a:rPr>
              <a:t>خامسا</a:t>
            </a:r>
            <a:r>
              <a:rPr lang="en-US" sz="2400" b="1" u="sng" dirty="0">
                <a:cs typeface="DecoType Naskh" panose="02010400000000000000" pitchFamily="2" charset="-78"/>
              </a:rPr>
              <a:t>: </a:t>
            </a:r>
            <a:r>
              <a:rPr lang="ar-SA" sz="2400" b="1" u="sng" dirty="0">
                <a:cs typeface="DecoType Naskh" panose="02010400000000000000" pitchFamily="2" charset="-78"/>
              </a:rPr>
              <a:t>وفقا للأداء</a:t>
            </a:r>
            <a:r>
              <a:rPr lang="en-US" sz="2400" b="1" u="sng" dirty="0">
                <a:cs typeface="DecoType Naskh" panose="02010400000000000000" pitchFamily="2" charset="-78"/>
              </a:rPr>
              <a:t> :</a:t>
            </a:r>
            <a:endParaRPr lang="en-US" sz="2400" dirty="0">
              <a:cs typeface="DecoType Naskh" panose="02010400000000000000" pitchFamily="2" charset="-78"/>
            </a:endParaRPr>
          </a:p>
          <a:p>
            <a:r>
              <a:rPr lang="en-US" sz="2400" dirty="0">
                <a:cs typeface="DecoType Naskh" panose="02010400000000000000" pitchFamily="2" charset="-78"/>
              </a:rPr>
              <a:t>-1 </a:t>
            </a:r>
            <a:r>
              <a:rPr lang="ar-SA" sz="2400" dirty="0">
                <a:cs typeface="DecoType Naskh" panose="02010400000000000000" pitchFamily="2" charset="-78"/>
              </a:rPr>
              <a:t>اختبارات الأداء الأقصى: تهدف إلى التعرف على قدرة الفرد على الأداء بأقصى قدرته ومنها اختبارات القدرات للالتحاق بكليات التربية الرياضية أو الكليات </a:t>
            </a:r>
            <a:r>
              <a:rPr lang="ar-SA" sz="2400" dirty="0" err="1">
                <a:cs typeface="DecoType Naskh" panose="02010400000000000000" pitchFamily="2" charset="-78"/>
              </a:rPr>
              <a:t>العسكرية.وفى</a:t>
            </a:r>
            <a:r>
              <a:rPr lang="ar-SA" sz="2400" dirty="0">
                <a:cs typeface="DecoType Naskh" panose="02010400000000000000" pitchFamily="2" charset="-78"/>
              </a:rPr>
              <a:t> مثل هذه الاختبارات يحاول الفرد الحصول على أحسن درجة ممكنة. كاختبارات القدرات الحركية التخصصية سواء بدنية أو </a:t>
            </a:r>
            <a:r>
              <a:rPr lang="ar-SA" sz="2400" dirty="0" err="1">
                <a:cs typeface="DecoType Naskh" panose="02010400000000000000" pitchFamily="2" charset="-78"/>
              </a:rPr>
              <a:t>مهارية</a:t>
            </a:r>
            <a:r>
              <a:rPr lang="ar-SA" sz="2400" dirty="0">
                <a:cs typeface="DecoType Naskh" panose="02010400000000000000" pitchFamily="2" charset="-78"/>
              </a:rPr>
              <a:t>، ومقاييس القدرات العقلية وقد تستخدم تلك الاختبارات منفردة أو مجتمعة، كما تستخدم مجموعة منها لقياس قدرات خاصة كبطاريات اللياقة البدنية وبطاريات اللياقة الحركية والبطاريات </a:t>
            </a:r>
            <a:r>
              <a:rPr lang="ar-SA" sz="2400" dirty="0" err="1">
                <a:cs typeface="DecoType Naskh" panose="02010400000000000000" pitchFamily="2" charset="-78"/>
              </a:rPr>
              <a:t>المهارية</a:t>
            </a:r>
            <a:r>
              <a:rPr lang="ar-SA" sz="2400" dirty="0">
                <a:cs typeface="DecoType Naskh" panose="02010400000000000000" pitchFamily="2" charset="-78"/>
              </a:rPr>
              <a:t> المتخصصة </a:t>
            </a:r>
            <a:r>
              <a:rPr lang="ar-SA" sz="2400" dirty="0" err="1">
                <a:cs typeface="DecoType Naskh" panose="02010400000000000000" pitchFamily="2" charset="-78"/>
              </a:rPr>
              <a:t>فى</a:t>
            </a:r>
            <a:r>
              <a:rPr lang="ar-SA" sz="2400" dirty="0">
                <a:cs typeface="DecoType Naskh" panose="02010400000000000000" pitchFamily="2" charset="-78"/>
              </a:rPr>
              <a:t> نوع محدد من النشاط</a:t>
            </a:r>
            <a:r>
              <a:rPr lang="en-US" sz="2400" dirty="0">
                <a:cs typeface="DecoType Naskh" panose="02010400000000000000" pitchFamily="2" charset="-78"/>
              </a:rPr>
              <a:t>. </a:t>
            </a:r>
            <a:r>
              <a:rPr lang="ar-SA" sz="2400" dirty="0">
                <a:cs typeface="DecoType Naskh" panose="02010400000000000000" pitchFamily="2" charset="-78"/>
              </a:rPr>
              <a:t> الفارق هنا هو الحصول على أعلى </a:t>
            </a:r>
            <a:r>
              <a:rPr lang="ar-SA" sz="2400" dirty="0" smtClean="0">
                <a:cs typeface="DecoType Naskh" panose="02010400000000000000" pitchFamily="2" charset="-78"/>
              </a:rPr>
              <a:t>الدرجات</a:t>
            </a:r>
            <a:endParaRPr lang="en-US" sz="2400" dirty="0">
              <a:cs typeface="DecoType Naskh" panose="02010400000000000000" pitchFamily="2" charset="-78"/>
            </a:endParaRPr>
          </a:p>
        </p:txBody>
      </p:sp>
    </p:spTree>
    <p:extLst>
      <p:ext uri="{BB962C8B-B14F-4D97-AF65-F5344CB8AC3E}">
        <p14:creationId xmlns:p14="http://schemas.microsoft.com/office/powerpoint/2010/main" xmlns="" val="16639143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91400" cy="5440680"/>
          </a:xfrm>
        </p:spPr>
        <p:txBody>
          <a:bodyPr>
            <a:normAutofit/>
          </a:bodyPr>
          <a:lstStyle/>
          <a:p>
            <a:r>
              <a:rPr lang="en-US" sz="2600" dirty="0">
                <a:cs typeface="DecoType Naskh" panose="02010400000000000000" pitchFamily="2" charset="-78"/>
              </a:rPr>
              <a:t>2</a:t>
            </a:r>
            <a:r>
              <a:rPr lang="ar-SA" sz="2600" dirty="0">
                <a:cs typeface="DecoType Naskh" panose="02010400000000000000" pitchFamily="2" charset="-78"/>
              </a:rPr>
              <a:t>- اختبارات الأداء المميز: وتهدف إلى تحديد الأداء المميز للفرد بما يمكن أن يفعله </a:t>
            </a:r>
            <a:r>
              <a:rPr lang="ar-SA" sz="2600" dirty="0" smtClean="0">
                <a:cs typeface="DecoType Naskh" panose="02010400000000000000" pitchFamily="2" charset="-78"/>
              </a:rPr>
              <a:t>في </a:t>
            </a:r>
            <a:r>
              <a:rPr lang="ar-SA" sz="2600" dirty="0">
                <a:cs typeface="DecoType Naskh" panose="02010400000000000000" pitchFamily="2" charset="-78"/>
              </a:rPr>
              <a:t>موقف معين </a:t>
            </a:r>
            <a:r>
              <a:rPr lang="ar-SA" sz="2600" dirty="0" smtClean="0">
                <a:cs typeface="DecoType Naskh" panose="02010400000000000000" pitchFamily="2" charset="-78"/>
              </a:rPr>
              <a:t>أي </a:t>
            </a:r>
            <a:r>
              <a:rPr lang="ar-SA" sz="2600" dirty="0">
                <a:cs typeface="DecoType Naskh" panose="02010400000000000000" pitchFamily="2" charset="-78"/>
              </a:rPr>
              <a:t>أن هذه الاختبارات تظهر ما يؤديه الفرد بالفعل وطريقة أداؤه ، مثال ذلك في المنافسات والبطولات الرياضية كقياس الأداء في الملاكمة أو المصارعة أو الغطس أو الجمباز ، بالإضافة لاختبارات سمات الشخصية والميول</a:t>
            </a:r>
            <a:r>
              <a:rPr lang="en-US" sz="2600" dirty="0">
                <a:cs typeface="DecoType Naskh" panose="02010400000000000000" pitchFamily="2" charset="-78"/>
              </a:rPr>
              <a:t>.</a:t>
            </a:r>
          </a:p>
          <a:p>
            <a:r>
              <a:rPr lang="ar-SA" sz="2600" dirty="0">
                <a:cs typeface="DecoType Naskh" panose="02010400000000000000" pitchFamily="2" charset="-78"/>
              </a:rPr>
              <a:t>والدرجة العالية مرغوب فيها </a:t>
            </a:r>
            <a:r>
              <a:rPr lang="ar-SA" sz="2600" dirty="0" err="1">
                <a:cs typeface="DecoType Naskh" panose="02010400000000000000" pitchFamily="2" charset="-78"/>
              </a:rPr>
              <a:t>فى</a:t>
            </a:r>
            <a:r>
              <a:rPr lang="ar-SA" sz="2600" dirty="0">
                <a:cs typeface="DecoType Naskh" panose="02010400000000000000" pitchFamily="2" charset="-78"/>
              </a:rPr>
              <a:t> اختبارات القدرة ولكن في اختبارات الأداء المميز لا نستطيع أن نحدد درجة معينة هي الأنسب تبعاً لمبدأ الفروق الفردية بين الأفراد في الأداء</a:t>
            </a:r>
            <a:r>
              <a:rPr lang="en-US" sz="2600" dirty="0">
                <a:cs typeface="DecoType Naskh" panose="02010400000000000000" pitchFamily="2" charset="-78"/>
              </a:rPr>
              <a:t>.</a:t>
            </a:r>
          </a:p>
          <a:p>
            <a:r>
              <a:rPr lang="ar-SA" sz="2600" dirty="0">
                <a:cs typeface="DecoType Naskh" panose="02010400000000000000" pitchFamily="2" charset="-78"/>
              </a:rPr>
              <a:t>كما أن السلوك المميز للفرد هو مفتاح شخصيته ، حيث أنها ذات قيمة </a:t>
            </a:r>
            <a:r>
              <a:rPr lang="ar-SA" sz="2600" dirty="0" err="1">
                <a:cs typeface="DecoType Naskh" panose="02010400000000000000" pitchFamily="2" charset="-78"/>
              </a:rPr>
              <a:t>تنبؤية</a:t>
            </a:r>
            <a:r>
              <a:rPr lang="ar-SA" sz="2600" dirty="0">
                <a:cs typeface="DecoType Naskh" panose="02010400000000000000" pitchFamily="2" charset="-78"/>
              </a:rPr>
              <a:t> في اختبارات الشخصية ، فعندما يفهم تركيب الشخصية يمكن التنبؤ باستجابات الشخص وسلوكه في المواقف الجديدة</a:t>
            </a:r>
          </a:p>
          <a:p>
            <a:endParaRPr lang="ar-SA" dirty="0"/>
          </a:p>
        </p:txBody>
      </p:sp>
    </p:spTree>
    <p:extLst>
      <p:ext uri="{BB962C8B-B14F-4D97-AF65-F5344CB8AC3E}">
        <p14:creationId xmlns:p14="http://schemas.microsoft.com/office/powerpoint/2010/main" xmlns="" val="2603970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696200" cy="5821680"/>
          </a:xfrm>
        </p:spPr>
        <p:txBody>
          <a:bodyPr>
            <a:normAutofit/>
          </a:bodyPr>
          <a:lstStyle/>
          <a:p>
            <a:r>
              <a:rPr lang="ar-IQ" sz="2400" b="1" u="sng" dirty="0">
                <a:cs typeface="DecoType Naskh" panose="02010400000000000000" pitchFamily="2" charset="-78"/>
              </a:rPr>
              <a:t>ويمكن تصنيف الاختبارات طبقا لطريقة الاستجابة الى:</a:t>
            </a:r>
            <a:endParaRPr lang="en-US" sz="2400" dirty="0">
              <a:cs typeface="DecoType Naskh" panose="02010400000000000000" pitchFamily="2" charset="-78"/>
            </a:endParaRPr>
          </a:p>
          <a:p>
            <a:r>
              <a:rPr lang="ar-IQ" sz="2400" b="1" dirty="0">
                <a:cs typeface="DecoType Naskh" panose="02010400000000000000" pitchFamily="2" charset="-78"/>
              </a:rPr>
              <a:t>1-الاختبارات اللفظية:</a:t>
            </a:r>
            <a:endParaRPr lang="en-US" sz="2400" dirty="0">
              <a:cs typeface="DecoType Naskh" panose="02010400000000000000" pitchFamily="2" charset="-78"/>
            </a:endParaRPr>
          </a:p>
          <a:p>
            <a:r>
              <a:rPr lang="ar-IQ" sz="2400" dirty="0">
                <a:cs typeface="DecoType Naskh" panose="02010400000000000000" pitchFamily="2" charset="-78"/>
              </a:rPr>
              <a:t>وهي الاختبارات التي تتطلب من المختبر الإجابة عليها عن طريق اللغة المنطوقة (</a:t>
            </a:r>
            <a:r>
              <a:rPr lang="ar-IQ" sz="2400" dirty="0" err="1">
                <a:cs typeface="DecoType Naskh" panose="02010400000000000000" pitchFamily="2" charset="-78"/>
              </a:rPr>
              <a:t>الشفهيه</a:t>
            </a:r>
            <a:r>
              <a:rPr lang="ar-IQ" sz="2400" dirty="0">
                <a:cs typeface="DecoType Naskh" panose="02010400000000000000" pitchFamily="2" charset="-78"/>
              </a:rPr>
              <a:t>) او المكتوبة ويتحدد نوع الاستجابة في هذا النمط في ضوء التعليمات التي يتضمنها </a:t>
            </a:r>
            <a:r>
              <a:rPr lang="ar-IQ" sz="2400" dirty="0" err="1">
                <a:cs typeface="DecoType Naskh" panose="02010400000000000000" pitchFamily="2" charset="-78"/>
              </a:rPr>
              <a:t>الاختبار.وهذه</a:t>
            </a:r>
            <a:r>
              <a:rPr lang="ar-IQ" sz="2400" dirty="0">
                <a:cs typeface="DecoType Naskh" panose="02010400000000000000" pitchFamily="2" charset="-78"/>
              </a:rPr>
              <a:t> الاختبارات تصلح مع المتعلمين </a:t>
            </a:r>
            <a:r>
              <a:rPr lang="ar-IQ" sz="2400" dirty="0" err="1">
                <a:cs typeface="DecoType Naskh" panose="02010400000000000000" pitchFamily="2" charset="-78"/>
              </a:rPr>
              <a:t>ولايمكن</a:t>
            </a:r>
            <a:r>
              <a:rPr lang="ar-IQ" sz="2400" dirty="0">
                <a:cs typeface="DecoType Naskh" panose="02010400000000000000" pitchFamily="2" charset="-78"/>
              </a:rPr>
              <a:t> استخدامها مع غير المتعلمين كذلك </a:t>
            </a:r>
            <a:r>
              <a:rPr lang="ar-IQ" sz="2400" dirty="0" err="1">
                <a:cs typeface="DecoType Naskh" panose="02010400000000000000" pitchFamily="2" charset="-78"/>
              </a:rPr>
              <a:t>لايمكن</a:t>
            </a:r>
            <a:r>
              <a:rPr lang="ar-IQ" sz="2400" dirty="0">
                <a:cs typeface="DecoType Naskh" panose="02010400000000000000" pitchFamily="2" charset="-78"/>
              </a:rPr>
              <a:t> استخدامها مع الأجانب وكذلك الحال مع صغار السن أو ذوي الإعاقات الخاصة في النطق او الأطراف.</a:t>
            </a:r>
            <a:endParaRPr lang="en-US" sz="2400" dirty="0">
              <a:cs typeface="DecoType Naskh" panose="02010400000000000000" pitchFamily="2" charset="-78"/>
            </a:endParaRPr>
          </a:p>
          <a:p>
            <a:r>
              <a:rPr lang="ar-IQ" sz="2400" b="1" dirty="0">
                <a:cs typeface="DecoType Naskh" panose="02010400000000000000" pitchFamily="2" charset="-78"/>
              </a:rPr>
              <a:t>2- الاختبارات غير اللفظية :</a:t>
            </a:r>
            <a:endParaRPr lang="en-US" sz="2400" dirty="0">
              <a:cs typeface="DecoType Naskh" panose="02010400000000000000" pitchFamily="2" charset="-78"/>
            </a:endParaRPr>
          </a:p>
          <a:p>
            <a:r>
              <a:rPr lang="ar-IQ" sz="2400" dirty="0">
                <a:cs typeface="DecoType Naskh" panose="02010400000000000000" pitchFamily="2" charset="-78"/>
              </a:rPr>
              <a:t>وسميت بهذا الاسم لأنها لا تحتاج إلى لغة اذ قد يواجه العاملون في المجال التربوي فئات من الافراد لا يمكن إعطاؤهم الاختبارات اللفظية  بسبب التعليم او الإعاقة ...</a:t>
            </a:r>
            <a:r>
              <a:rPr lang="ar-IQ" sz="2400" dirty="0" err="1">
                <a:cs typeface="DecoType Naskh" panose="02010400000000000000" pitchFamily="2" charset="-78"/>
              </a:rPr>
              <a:t>الخ.وعليه</a:t>
            </a:r>
            <a:r>
              <a:rPr lang="ar-IQ" sz="2400" dirty="0">
                <a:cs typeface="DecoType Naskh" panose="02010400000000000000" pitchFamily="2" charset="-78"/>
              </a:rPr>
              <a:t> يستخدم هذا النمط من الاختبارات والذي يستخدم فيه الصور او الرموز او الرسوم ويسجل المختبر استجابته من خلال التعامل مع هذه الصور والرموز ومن الملاحظ في هذا النوع من الاختبارات انه قد تعطى التعليمات أما بالإشارة او الصور أو الرسوم ويكثر هذا النوع من الاختبارات في المجال التربوي والنفسي .</a:t>
            </a:r>
            <a:endParaRPr lang="en-US" sz="2400" dirty="0">
              <a:cs typeface="DecoType Naskh" panose="02010400000000000000" pitchFamily="2" charset="-78"/>
            </a:endParaRPr>
          </a:p>
        </p:txBody>
      </p:sp>
    </p:spTree>
    <p:extLst>
      <p:ext uri="{BB962C8B-B14F-4D97-AF65-F5344CB8AC3E}">
        <p14:creationId xmlns:p14="http://schemas.microsoft.com/office/powerpoint/2010/main" xmlns="" val="3814236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TotalTime>
  <Words>1070</Words>
  <Application>Microsoft Office PowerPoint</Application>
  <PresentationFormat>عرض على الشاشة (3:4)‏</PresentationFormat>
  <Paragraphs>63</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حركة</vt:lpstr>
      <vt:lpstr>المحاضرة الأولى  الاختبارات</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7</cp:revision>
  <dcterms:created xsi:type="dcterms:W3CDTF">2018-12-12T18:24:25Z</dcterms:created>
  <dcterms:modified xsi:type="dcterms:W3CDTF">2018-12-14T20:01:55Z</dcterms:modified>
</cp:coreProperties>
</file>